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1" r:id="rId3"/>
    <p:sldId id="259" r:id="rId4"/>
    <p:sldId id="260" r:id="rId5"/>
    <p:sldId id="257" r:id="rId6"/>
    <p:sldId id="261" r:id="rId7"/>
    <p:sldId id="258"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21.03.2021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21.03.2021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21.03.2021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21.03.2021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21.03.2021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21.03.2021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21.03.2021</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21.03.2021</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21.03.2021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21.03.2021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21.03.2021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21.03.2021</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1"/>
            <a:ext cx="9144000" cy="1916832"/>
          </a:xfrm>
        </p:spPr>
        <p:txBody>
          <a:bodyPr>
            <a:normAutofit fontScale="90000"/>
          </a:bodyPr>
          <a:lstStyle/>
          <a:p>
            <a:r>
              <a:rPr lang="tr-TR" b="1" dirty="0" smtClean="0"/>
              <a:t/>
            </a:r>
            <a:br>
              <a:rPr lang="tr-TR" b="1" dirty="0" smtClean="0"/>
            </a:br>
            <a:r>
              <a:rPr lang="tr-TR" b="1" dirty="0" smtClean="0"/>
              <a:t>DÜNYA </a:t>
            </a:r>
            <a:r>
              <a:rPr lang="tr-TR" b="1" dirty="0" smtClean="0"/>
              <a:t>SU </a:t>
            </a:r>
            <a:r>
              <a:rPr lang="tr-TR" b="1" dirty="0"/>
              <a:t>GÜNÜ</a:t>
            </a:r>
            <a:br>
              <a:rPr lang="tr-TR" b="1" dirty="0"/>
            </a:br>
            <a:r>
              <a:rPr lang="tr-TR" sz="3600" b="1" dirty="0"/>
              <a:t>1993 yılında Birleşmiş Milletler Genel </a:t>
            </a:r>
            <a:r>
              <a:rPr lang="tr-TR" sz="3600" b="1" dirty="0" smtClean="0"/>
              <a:t>Kurulu tarafından 22 Mart 'Dünya </a:t>
            </a:r>
            <a:r>
              <a:rPr lang="tr-TR" sz="3600" b="1" dirty="0"/>
              <a:t>Su </a:t>
            </a:r>
            <a:r>
              <a:rPr lang="tr-TR" sz="3600" b="1" dirty="0" smtClean="0"/>
              <a:t>Günü‘ olarak </a:t>
            </a:r>
            <a:r>
              <a:rPr lang="tr-TR" sz="3600" b="1" dirty="0"/>
              <a:t>ilan </a:t>
            </a:r>
            <a:r>
              <a:rPr lang="tr-TR" sz="3600" b="1" dirty="0" smtClean="0"/>
              <a:t>edildi </a:t>
            </a:r>
            <a:r>
              <a:rPr lang="tr-TR" sz="3600" b="1" dirty="0"/>
              <a:t/>
            </a:r>
            <a:br>
              <a:rPr lang="tr-TR" sz="3600" b="1" dirty="0"/>
            </a:br>
            <a:endParaRPr lang="tr-TR" sz="3600" b="1" dirty="0"/>
          </a:p>
        </p:txBody>
      </p:sp>
      <p:sp>
        <p:nvSpPr>
          <p:cNvPr id="3" name="Alt Başlık 2"/>
          <p:cNvSpPr>
            <a:spLocks noGrp="1"/>
          </p:cNvSpPr>
          <p:nvPr>
            <p:ph type="subTitle" idx="1"/>
          </p:nvPr>
        </p:nvSpPr>
        <p:spPr/>
        <p:txBody>
          <a:bodyPr/>
          <a:lstStyle/>
          <a:p>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916832"/>
            <a:ext cx="7704856" cy="4619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8941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7504" y="0"/>
            <a:ext cx="8928992" cy="1417638"/>
          </a:xfrm>
        </p:spPr>
        <p:txBody>
          <a:bodyPr>
            <a:normAutofit fontScale="90000"/>
          </a:bodyPr>
          <a:lstStyle/>
          <a:p>
            <a:r>
              <a:rPr lang="tr-TR" sz="3200" dirty="0"/>
              <a:t>6. Raporun bir diğer acı yanıysa çocukların temiz su bulmak için çabaladığı yönünde. Bazıları bu yüzden okula gidemiyor, bazı kız çocukları saldırılara bile maruz kalıyor.</a:t>
            </a:r>
          </a:p>
        </p:txBody>
      </p:sp>
      <p:pic>
        <p:nvPicPr>
          <p:cNvPr id="717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2060848"/>
            <a:ext cx="7416824"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9631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7504" y="116632"/>
            <a:ext cx="8856984" cy="1512168"/>
          </a:xfrm>
        </p:spPr>
        <p:txBody>
          <a:bodyPr>
            <a:normAutofit fontScale="90000"/>
          </a:bodyPr>
          <a:lstStyle/>
          <a:p>
            <a:r>
              <a:rPr lang="tr-TR" sz="3200" dirty="0"/>
              <a:t>7. Somali, Güney Sudan, Nijerya ve çatışmaların yaşandığı Yemen’de 1,4 milyon çocuğun aşırı derecede yetersiz </a:t>
            </a:r>
            <a:r>
              <a:rPr lang="tr-TR" sz="3200" dirty="0" smtClean="0"/>
              <a:t>beslenme ve temiz su kaynakları sıkıntısı </a:t>
            </a:r>
            <a:r>
              <a:rPr lang="tr-TR" sz="3200" dirty="0"/>
              <a:t>nedeniyle ölüm riski bulunuyor.</a:t>
            </a: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916832"/>
            <a:ext cx="4032448"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3647" y="1978999"/>
            <a:ext cx="4248472"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4319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7504" y="116632"/>
            <a:ext cx="8928992" cy="1301006"/>
          </a:xfrm>
        </p:spPr>
        <p:txBody>
          <a:bodyPr>
            <a:normAutofit/>
          </a:bodyPr>
          <a:lstStyle/>
          <a:p>
            <a:r>
              <a:rPr lang="tr-TR" sz="3200" dirty="0"/>
              <a:t>8. Etiyopya’da 9 milyondan fazla kişinin bu yıl içme suyuna erişimde sıkıntı yaşayabileceği riski de var.</a:t>
            </a: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77528" y="1600200"/>
            <a:ext cx="6788944"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4871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3200" dirty="0"/>
              <a:t>9. Raporun son haline göre, dünya nüfusunun yarısı ise 2050’de su kaynaklarına yeterli derecede ulaşamayacağı yönünde.</a:t>
            </a: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00125" y="1677194"/>
            <a:ext cx="7143750" cy="4632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0111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0"/>
            <a:ext cx="8856984" cy="1417638"/>
          </a:xfrm>
        </p:spPr>
        <p:txBody>
          <a:bodyPr>
            <a:normAutofit fontScale="90000"/>
          </a:bodyPr>
          <a:lstStyle/>
          <a:p>
            <a:r>
              <a:rPr lang="tr-TR" sz="3200" dirty="0"/>
              <a:t>10. Hunharca israf ettiğimiz sular için dünyanın bir başka yerinde büyük savaşlar veriliyor ve acılar çekiliyor.</a:t>
            </a:r>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09018" y="1600200"/>
            <a:ext cx="4525963"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6098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72826" y="1600200"/>
            <a:ext cx="319834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6122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EVDE SU TASARRUFU YAPMANIN YOLLARI</a:t>
            </a:r>
            <a:endParaRPr lang="tr-TR" dirty="0"/>
          </a:p>
        </p:txBody>
      </p:sp>
      <p:pic>
        <p:nvPicPr>
          <p:cNvPr id="9218" name="Picture 2" descr="C:\Users\Sony\Desktop\DÜNYA SU GÜNÜ\acap-cape-breton-taking-tappy-to-local-rinks-pools-ski-slope-during-ma_rRwP4Ki_larg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8102" y="1600200"/>
            <a:ext cx="6767795"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0720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8892480" cy="1556792"/>
          </a:xfrm>
        </p:spPr>
        <p:txBody>
          <a:bodyPr>
            <a:noAutofit/>
          </a:bodyPr>
          <a:lstStyle/>
          <a:p>
            <a:r>
              <a:rPr lang="tr-TR" sz="3200" dirty="0" smtClean="0"/>
              <a:t>1.İnanması </a:t>
            </a:r>
            <a:r>
              <a:rPr lang="tr-TR" sz="3200" dirty="0" smtClean="0"/>
              <a:t>zor gelebilir ama diş fırçalarken musluğu kapatarak ayda 760 litre su tasarrufu yapabilirsiniz.</a:t>
            </a:r>
            <a:endParaRPr lang="tr-TR" sz="3200"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1600200"/>
            <a:ext cx="7128791" cy="4853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5869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7504" y="0"/>
            <a:ext cx="9036496" cy="1417638"/>
          </a:xfrm>
        </p:spPr>
        <p:txBody>
          <a:bodyPr>
            <a:normAutofit fontScale="90000"/>
          </a:bodyPr>
          <a:lstStyle/>
          <a:p>
            <a:r>
              <a:rPr lang="tr-TR" sz="3200" dirty="0" smtClean="0"/>
              <a:t>2.Daha </a:t>
            </a:r>
            <a:r>
              <a:rPr lang="tr-TR" sz="3200" dirty="0" smtClean="0"/>
              <a:t>kısa duş alın. Duş başlığı dakikada 7,6 litre su akıtır. Daha kısa duş alarak çok fazla tasarruf sağlarsınız.</a:t>
            </a:r>
            <a:endParaRPr lang="tr-TR" sz="3200" dirty="0"/>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600200"/>
            <a:ext cx="7704856"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9315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7504" y="116632"/>
            <a:ext cx="8928992" cy="1656184"/>
          </a:xfrm>
        </p:spPr>
        <p:txBody>
          <a:bodyPr>
            <a:normAutofit/>
          </a:bodyPr>
          <a:lstStyle/>
          <a:p>
            <a:r>
              <a:rPr lang="tr-TR" sz="3200" dirty="0" smtClean="0"/>
              <a:t>3.Tuvalette </a:t>
            </a:r>
            <a:r>
              <a:rPr lang="tr-TR" sz="3200" dirty="0" smtClean="0"/>
              <a:t>sadece gerektiğinde sifonu çekin. Bir sifon  4 ila 30 litre arasında su gerektirir. Bu da çok fazla su demektir.</a:t>
            </a:r>
            <a:endParaRPr lang="tr-TR" sz="3200" dirty="0"/>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1772816"/>
            <a:ext cx="7776864"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5829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smtClean="0"/>
              <a:t>DÜNYA SU GÜNÜ NEDİR?</a:t>
            </a:r>
            <a:endParaRPr lang="tr-TR" sz="3200" b="1" dirty="0"/>
          </a:p>
        </p:txBody>
      </p:sp>
      <p:sp>
        <p:nvSpPr>
          <p:cNvPr id="3" name="İçerik Yer Tutucusu 2"/>
          <p:cNvSpPr>
            <a:spLocks noGrp="1"/>
          </p:cNvSpPr>
          <p:nvPr>
            <p:ph idx="1"/>
          </p:nvPr>
        </p:nvSpPr>
        <p:spPr/>
        <p:txBody>
          <a:bodyPr>
            <a:normAutofit/>
          </a:bodyPr>
          <a:lstStyle/>
          <a:p>
            <a:pPr marL="0" indent="0" algn="just">
              <a:buNone/>
            </a:pPr>
            <a:r>
              <a:rPr lang="tr-TR" dirty="0" smtClean="0"/>
              <a:t>"</a:t>
            </a:r>
            <a:r>
              <a:rPr lang="tr-TR" b="1" dirty="0"/>
              <a:t>Dünya Su Günü</a:t>
            </a:r>
            <a:r>
              <a:rPr lang="tr-TR" dirty="0" smtClean="0"/>
              <a:t>", Birleşmiş Milletlerin ve </a:t>
            </a:r>
            <a:r>
              <a:rPr lang="tr-TR" dirty="0"/>
              <a:t>diğer dünya ülkelerinin giderek </a:t>
            </a:r>
            <a:r>
              <a:rPr lang="tr-TR" dirty="0" err="1" smtClean="0"/>
              <a:t>büyüyen,temiz</a:t>
            </a:r>
            <a:r>
              <a:rPr lang="tr-TR" dirty="0" smtClean="0"/>
              <a:t> </a:t>
            </a:r>
            <a:r>
              <a:rPr lang="tr-TR" dirty="0"/>
              <a:t>su sorununa dikkat </a:t>
            </a:r>
            <a:r>
              <a:rPr lang="tr-TR" dirty="0" smtClean="0"/>
              <a:t>çekmek, içilebilir </a:t>
            </a:r>
            <a:r>
              <a:rPr lang="tr-TR" dirty="0"/>
              <a:t>su kaynaklarının korunması ve </a:t>
            </a:r>
            <a:r>
              <a:rPr lang="tr-TR" dirty="0" smtClean="0"/>
              <a:t>çoğaltılması konusunda </a:t>
            </a:r>
            <a:r>
              <a:rPr lang="tr-TR" dirty="0"/>
              <a:t>somut adımlar atılmasının sağlanmasında teşvik olması amacıyla </a:t>
            </a:r>
            <a:r>
              <a:rPr lang="tr-TR" dirty="0" smtClean="0"/>
              <a:t>bu isme adanan gündür.</a:t>
            </a:r>
            <a:endParaRPr lang="tr-TR" dirty="0"/>
          </a:p>
        </p:txBody>
      </p:sp>
    </p:spTree>
    <p:extLst>
      <p:ext uri="{BB962C8B-B14F-4D97-AF65-F5344CB8AC3E}">
        <p14:creationId xmlns:p14="http://schemas.microsoft.com/office/powerpoint/2010/main" val="2488435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036496" cy="2564904"/>
          </a:xfrm>
        </p:spPr>
        <p:txBody>
          <a:bodyPr>
            <a:normAutofit fontScale="90000"/>
          </a:bodyPr>
          <a:lstStyle/>
          <a:p>
            <a:r>
              <a:rPr lang="tr-TR" sz="3200" dirty="0" smtClean="0"/>
              <a:t/>
            </a:r>
            <a:br>
              <a:rPr lang="tr-TR" sz="3200" dirty="0" smtClean="0"/>
            </a:br>
            <a:r>
              <a:rPr lang="tr-TR" sz="3200" dirty="0" smtClean="0"/>
              <a:t>4.Tuvaletinizdeki </a:t>
            </a:r>
            <a:r>
              <a:rPr lang="tr-TR" sz="3200" dirty="0" smtClean="0"/>
              <a:t>suyun bir kısmını </a:t>
            </a:r>
            <a:r>
              <a:rPr lang="tr-TR" sz="3200" dirty="0"/>
              <a:t>boşaltın. Her yıkamada kullandığınız su miktarını azaltmak için tek kullanımlık bir su şişesini veya hava geçirmez bir çantayı çakıllarla doldurun ve tuvaletinizin tankına atın. Bu, suyun bir kısmının yerini alacak ve tankı doldurmak için gereken H2O miktarını en aza indirecektir. </a:t>
            </a:r>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3068960"/>
            <a:ext cx="7200800"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9784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dirty="0" smtClean="0"/>
              <a:t>5.</a:t>
            </a:r>
            <a:r>
              <a:rPr lang="es-ES" sz="3200" dirty="0" smtClean="0"/>
              <a:t>Su </a:t>
            </a:r>
            <a:r>
              <a:rPr lang="es-ES" sz="3200" dirty="0"/>
              <a:t>tasarrufu sağlayan armatürlere geçin.</a:t>
            </a:r>
            <a:endParaRPr lang="tr-TR" sz="3200" dirty="0"/>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1600200"/>
            <a:ext cx="7416823" cy="4709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61054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116632"/>
            <a:ext cx="8856984" cy="2232248"/>
          </a:xfrm>
        </p:spPr>
        <p:txBody>
          <a:bodyPr>
            <a:normAutofit fontScale="90000"/>
          </a:bodyPr>
          <a:lstStyle/>
          <a:p>
            <a:r>
              <a:rPr lang="tr-TR" sz="3200" dirty="0" smtClean="0"/>
              <a:t>6.Bulaşık </a:t>
            </a:r>
            <a:r>
              <a:rPr lang="tr-TR" sz="3200" dirty="0"/>
              <a:t>makinenizi yalnızca dolduğunda çalıştırın.</a:t>
            </a:r>
            <a:br>
              <a:rPr lang="tr-TR" sz="3200" dirty="0"/>
            </a:br>
            <a:r>
              <a:rPr lang="tr-TR" sz="3200" dirty="0"/>
              <a:t>Suyu korumak için bulaşık makinesini tamamen çöpe atmayı düşünüyorsanız, bulaşık makinenizi çalıştırmanın bulaşıklarınızı elde yıkamaktan neredeyse her zaman daha az su kullanacağını unutmayın.</a:t>
            </a:r>
          </a:p>
        </p:txBody>
      </p:sp>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2302871"/>
            <a:ext cx="603461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552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7504" y="116632"/>
            <a:ext cx="8928992" cy="1728192"/>
          </a:xfrm>
        </p:spPr>
        <p:txBody>
          <a:bodyPr>
            <a:normAutofit fontScale="90000"/>
          </a:bodyPr>
          <a:lstStyle/>
          <a:p>
            <a:r>
              <a:rPr lang="tr-TR" sz="3200" dirty="0" smtClean="0"/>
              <a:t>7.Tam </a:t>
            </a:r>
            <a:r>
              <a:rPr lang="tr-TR" sz="3200" dirty="0"/>
              <a:t>dolu çamaşırları soğuk suyla yıkayın.</a:t>
            </a:r>
            <a:br>
              <a:rPr lang="tr-TR" sz="3200" dirty="0"/>
            </a:br>
            <a:r>
              <a:rPr lang="tr-TR" sz="3200" dirty="0"/>
              <a:t>Çoğu makinedeki soğuk su ayarı daha az su ve enerji kullandığından, soğuk suyla yıkamalara da bağlı kalmaya çalışın. </a:t>
            </a:r>
          </a:p>
        </p:txBody>
      </p:sp>
      <p:pic>
        <p:nvPicPr>
          <p:cNvPr id="174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988840"/>
            <a:ext cx="7632848"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1412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dirty="0" smtClean="0"/>
              <a:t>8.Arabanızı </a:t>
            </a:r>
            <a:r>
              <a:rPr lang="tr-TR" sz="3200" dirty="0"/>
              <a:t>yıkamaktan veya kova kullanmaktan kaçının. </a:t>
            </a:r>
          </a:p>
        </p:txBody>
      </p:sp>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1600200"/>
            <a:ext cx="7344815"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17511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dirty="0" smtClean="0"/>
              <a:t>9.Elde </a:t>
            </a:r>
            <a:r>
              <a:rPr lang="tr-TR" sz="3200" dirty="0"/>
              <a:t>bulaşık yıkarken suyun akmasına izin </a:t>
            </a:r>
            <a:r>
              <a:rPr lang="tr-TR" sz="3200" dirty="0" smtClean="0"/>
              <a:t>vermeyin.</a:t>
            </a:r>
            <a:endParaRPr lang="tr-TR" sz="3200" dirty="0"/>
          </a:p>
        </p:txBody>
      </p:sp>
      <p:pic>
        <p:nvPicPr>
          <p:cNvPr id="1945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1600200"/>
            <a:ext cx="7344815"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88562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dirty="0" smtClean="0"/>
              <a:t>10.Düşük </a:t>
            </a:r>
            <a:r>
              <a:rPr lang="tr-TR" sz="3200" dirty="0" smtClean="0"/>
              <a:t>akışlı musluk kullanın.</a:t>
            </a:r>
            <a:endParaRPr lang="tr-TR" sz="3200" dirty="0"/>
          </a:p>
        </p:txBody>
      </p:sp>
      <p:pic>
        <p:nvPicPr>
          <p:cNvPr id="2048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340768"/>
            <a:ext cx="7632847" cy="4785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9556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22 MART DÜNYA SU GÜNÜ</a:t>
            </a:r>
            <a:endParaRPr lang="tr-TR" dirty="0"/>
          </a:p>
        </p:txBody>
      </p:sp>
      <p:sp>
        <p:nvSpPr>
          <p:cNvPr id="3" name="İçerik Yer Tutucusu 2"/>
          <p:cNvSpPr>
            <a:spLocks noGrp="1"/>
          </p:cNvSpPr>
          <p:nvPr>
            <p:ph idx="1"/>
          </p:nvPr>
        </p:nvSpPr>
        <p:spPr/>
        <p:txBody>
          <a:bodyPr/>
          <a:lstStyle/>
          <a:p>
            <a:pPr algn="just"/>
            <a:r>
              <a:rPr lang="tr-TR" dirty="0"/>
              <a:t>Biz kalabalık gündemimizle uğraşırken aslında dünyanın daha ciddi problemleri olduğu gerçeğine de ister istemez göz yummuş </a:t>
            </a:r>
            <a:r>
              <a:rPr lang="tr-TR" dirty="0" smtClean="0"/>
              <a:t>oluyoruz.</a:t>
            </a:r>
          </a:p>
          <a:p>
            <a:pPr algn="just"/>
            <a:r>
              <a:rPr lang="tr-TR" dirty="0"/>
              <a:t>Birleşmiş Milletler 1993’den beri her yıl dönümünde su kıtlığı ile ilgili neler yapmamız gerektiğini hatırlatıyor.</a:t>
            </a:r>
          </a:p>
        </p:txBody>
      </p:sp>
    </p:spTree>
    <p:extLst>
      <p:ext uri="{BB962C8B-B14F-4D97-AF65-F5344CB8AC3E}">
        <p14:creationId xmlns:p14="http://schemas.microsoft.com/office/powerpoint/2010/main" val="341598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22 MART DÜNYA SU GÜNÜ</a:t>
            </a:r>
            <a:endParaRPr lang="tr-TR" b="1" dirty="0"/>
          </a:p>
        </p:txBody>
      </p:sp>
      <p:sp>
        <p:nvSpPr>
          <p:cNvPr id="3" name="İçerik Yer Tutucusu 2"/>
          <p:cNvSpPr>
            <a:spLocks noGrp="1"/>
          </p:cNvSpPr>
          <p:nvPr>
            <p:ph idx="1"/>
          </p:nvPr>
        </p:nvSpPr>
        <p:spPr/>
        <p:txBody>
          <a:bodyPr>
            <a:normAutofit lnSpcReduction="10000"/>
          </a:bodyPr>
          <a:lstStyle/>
          <a:p>
            <a:pPr algn="just"/>
            <a:r>
              <a:rPr lang="tr-TR" dirty="0"/>
              <a:t>İstediğimiz kadar görmezden gelelim fakat dünyanın birçok yerinde susuzluktan başta çocuklar olmak üzere birçok insan ölüyor ve bu kıtlık her geçen gün daha da artıyor. </a:t>
            </a:r>
            <a:endParaRPr lang="tr-TR" dirty="0" smtClean="0"/>
          </a:p>
          <a:p>
            <a:pPr algn="just"/>
            <a:r>
              <a:rPr lang="tr-TR" dirty="0" smtClean="0"/>
              <a:t>Eh </a:t>
            </a:r>
            <a:r>
              <a:rPr lang="tr-TR" dirty="0"/>
              <a:t>artışın ardından beklenen sonun bizi bulması çok da uzak bir gelecekte değil. Geçen yıl yapılan anlamlı tasarımlarla birlikte dünyadaki su kıtlığına </a:t>
            </a:r>
            <a:r>
              <a:rPr lang="tr-TR" dirty="0" smtClean="0"/>
              <a:t>5 </a:t>
            </a:r>
            <a:r>
              <a:rPr lang="tr-TR" dirty="0" smtClean="0"/>
              <a:t>dakika bakmak </a:t>
            </a:r>
            <a:r>
              <a:rPr lang="tr-TR" dirty="0"/>
              <a:t>zor olmasa gerek.</a:t>
            </a:r>
          </a:p>
        </p:txBody>
      </p:sp>
    </p:spTree>
    <p:extLst>
      <p:ext uri="{BB962C8B-B14F-4D97-AF65-F5344CB8AC3E}">
        <p14:creationId xmlns:p14="http://schemas.microsoft.com/office/powerpoint/2010/main" val="2614755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dirty="0"/>
              <a:t>1. Bizler suyu büyük bir umursamazlıkla şırıl şırıl akıtırken dünyada 600 milyon çocuk su kıtlığı yüzünden ölüm tehlikesinde.</a:t>
            </a:r>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04048" y="1853730"/>
            <a:ext cx="3816424"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C:\Users\Sony\Desktop\DÜNYA SU GÜNÜ\82a702a3a0158e3329b795356e533cc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916832"/>
            <a:ext cx="4104456"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225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116632"/>
            <a:ext cx="8784976" cy="1656184"/>
          </a:xfrm>
        </p:spPr>
        <p:txBody>
          <a:bodyPr>
            <a:normAutofit fontScale="90000"/>
          </a:bodyPr>
          <a:lstStyle/>
          <a:p>
            <a:r>
              <a:rPr lang="tr-TR" sz="3200" dirty="0"/>
              <a:t>2. Birleşmiş Milletler Çocuklara Yardım Fonu (UNICEF), “Dünya Su </a:t>
            </a:r>
            <a:r>
              <a:rPr lang="tr-TR" sz="3200" dirty="0" err="1"/>
              <a:t>Günü”nde</a:t>
            </a:r>
            <a:r>
              <a:rPr lang="tr-TR" sz="3200" dirty="0"/>
              <a:t> yayımladığı raporunda iklim değişikliği, ve özellikle çocukların su bulma zorluklarına dikkat çekiyor.</a:t>
            </a:r>
          </a:p>
        </p:txBody>
      </p:sp>
      <p:pic>
        <p:nvPicPr>
          <p:cNvPr id="3074" name="Picture 2" descr="C:\Users\Sony\Desktop\DÜNYA SU GÜNÜ\53f65a09a898098ac9f08cca58027f99.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2060849"/>
            <a:ext cx="3816424" cy="441121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Sony\Desktop\DÜNYA SU GÜNÜ\28a0f9298aa2a0b4f7f08d446be7d26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132856"/>
            <a:ext cx="4032448" cy="4339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725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1628800"/>
          </a:xfrm>
        </p:spPr>
        <p:txBody>
          <a:bodyPr>
            <a:normAutofit/>
          </a:bodyPr>
          <a:lstStyle/>
          <a:p>
            <a:r>
              <a:rPr lang="tr-TR" sz="3200" dirty="0" smtClean="0"/>
              <a:t>3.Birleşmiş Milletler raporuna </a:t>
            </a:r>
            <a:r>
              <a:rPr lang="tr-TR" sz="3200" dirty="0" smtClean="0"/>
              <a:t> </a:t>
            </a:r>
            <a:r>
              <a:rPr lang="tr-TR" sz="3200" dirty="0"/>
              <a:t>bakıldığında, her geçen yıl suya talep artıyor fakat güvenli su kaynaklarının azaldığı dünyada 36 ülke ciddi su sıkıntıları yaşıyor.</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33265" y="1600200"/>
            <a:ext cx="4477470"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772816"/>
            <a:ext cx="7920880"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0070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3200" dirty="0"/>
              <a:t>4. Her gün 5 yaş altı 800’den fazla çocuk temiz su ve hijyene erişimi olmadığı için ishalden hayatını kaybediyor.</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6404" y="1703049"/>
            <a:ext cx="4012060" cy="2085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520" y="1662112"/>
            <a:ext cx="4176464" cy="4935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6404" y="3933056"/>
            <a:ext cx="4012060"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3169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1772816"/>
          </a:xfrm>
        </p:spPr>
        <p:txBody>
          <a:bodyPr>
            <a:normAutofit fontScale="90000"/>
          </a:bodyPr>
          <a:lstStyle/>
          <a:p>
            <a:r>
              <a:rPr lang="tr-TR" sz="3200" dirty="0"/>
              <a:t>5. Su kaynaklarının hızla azalması bir gerçek ve bu devam ederse 2040 yılına kadar dünya genelinde her 4 çocuktan biri, kabaca rakamla 600 milyon çocuk ölüm ya da hastalık riski yaşayacak.</a:t>
            </a: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2132856"/>
            <a:ext cx="7848872"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0890608"/>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TotalTime>
  <Words>487</Words>
  <Application>Microsoft Office PowerPoint</Application>
  <PresentationFormat>Ekran Gösterisi (4:3)</PresentationFormat>
  <Paragraphs>30</Paragraphs>
  <Slides>26</Slides>
  <Notes>0</Notes>
  <HiddenSlides>0</HiddenSlides>
  <MMClips>0</MMClips>
  <ScaleCrop>false</ScaleCrop>
  <HeadingPairs>
    <vt:vector size="4" baseType="variant">
      <vt:variant>
        <vt:lpstr>Tema</vt:lpstr>
      </vt:variant>
      <vt:variant>
        <vt:i4>1</vt:i4>
      </vt:variant>
      <vt:variant>
        <vt:lpstr>Slayt Başlıkları</vt:lpstr>
      </vt:variant>
      <vt:variant>
        <vt:i4>26</vt:i4>
      </vt:variant>
    </vt:vector>
  </HeadingPairs>
  <TitlesOfParts>
    <vt:vector size="27" baseType="lpstr">
      <vt:lpstr>Ofis Teması</vt:lpstr>
      <vt:lpstr> DÜNYA SU GÜNÜ 1993 yılında Birleşmiş Milletler Genel Kurulu tarafından 22 Mart 'Dünya Su Günü‘ olarak ilan edildi  </vt:lpstr>
      <vt:lpstr>DÜNYA SU GÜNÜ NEDİR?</vt:lpstr>
      <vt:lpstr>22 MART DÜNYA SU GÜNÜ</vt:lpstr>
      <vt:lpstr>22 MART DÜNYA SU GÜNÜ</vt:lpstr>
      <vt:lpstr>1. Bizler suyu büyük bir umursamazlıkla şırıl şırıl akıtırken dünyada 600 milyon çocuk su kıtlığı yüzünden ölüm tehlikesinde.</vt:lpstr>
      <vt:lpstr>2. Birleşmiş Milletler Çocuklara Yardım Fonu (UNICEF), “Dünya Su Günü”nde yayımladığı raporunda iklim değişikliği, ve özellikle çocukların su bulma zorluklarına dikkat çekiyor.</vt:lpstr>
      <vt:lpstr>3.Birleşmiş Milletler raporuna  bakıldığında, her geçen yıl suya talep artıyor fakat güvenli su kaynaklarının azaldığı dünyada 36 ülke ciddi su sıkıntıları yaşıyor.</vt:lpstr>
      <vt:lpstr>4. Her gün 5 yaş altı 800’den fazla çocuk temiz su ve hijyene erişimi olmadığı için ishalden hayatını kaybediyor.</vt:lpstr>
      <vt:lpstr>5. Su kaynaklarının hızla azalması bir gerçek ve bu devam ederse 2040 yılına kadar dünya genelinde her 4 çocuktan biri, kabaca rakamla 600 milyon çocuk ölüm ya da hastalık riski yaşayacak.</vt:lpstr>
      <vt:lpstr>6. Raporun bir diğer acı yanıysa çocukların temiz su bulmak için çabaladığı yönünde. Bazıları bu yüzden okula gidemiyor, bazı kız çocukları saldırılara bile maruz kalıyor.</vt:lpstr>
      <vt:lpstr>7. Somali, Güney Sudan, Nijerya ve çatışmaların yaşandığı Yemen’de 1,4 milyon çocuğun aşırı derecede yetersiz beslenme ve temiz su kaynakları sıkıntısı nedeniyle ölüm riski bulunuyor.</vt:lpstr>
      <vt:lpstr>8. Etiyopya’da 9 milyondan fazla kişinin bu yıl içme suyuna erişimde sıkıntı yaşayabileceği riski de var.</vt:lpstr>
      <vt:lpstr>9. Raporun son haline göre, dünya nüfusunun yarısı ise 2050’de su kaynaklarına yeterli derecede ulaşamayacağı yönünde.</vt:lpstr>
      <vt:lpstr>10. Hunharca israf ettiğimiz sular için dünyanın bir başka yerinde büyük savaşlar veriliyor ve acılar çekiliyor.</vt:lpstr>
      <vt:lpstr>PowerPoint Sunusu</vt:lpstr>
      <vt:lpstr>EVDE SU TASARRUFU YAPMANIN YOLLARI</vt:lpstr>
      <vt:lpstr>1.İnanması zor gelebilir ama diş fırçalarken musluğu kapatarak ayda 760 litre su tasarrufu yapabilirsiniz.</vt:lpstr>
      <vt:lpstr>2.Daha kısa duş alın. Duş başlığı dakikada 7,6 litre su akıtır. Daha kısa duş alarak çok fazla tasarruf sağlarsınız.</vt:lpstr>
      <vt:lpstr>3.Tuvalette sadece gerektiğinde sifonu çekin. Bir sifon  4 ila 30 litre arasında su gerektirir. Bu da çok fazla su demektir.</vt:lpstr>
      <vt:lpstr> 4.Tuvaletinizdeki suyun bir kısmını boşaltın. Her yıkamada kullandığınız su miktarını azaltmak için tek kullanımlık bir su şişesini veya hava geçirmez bir çantayı çakıllarla doldurun ve tuvaletinizin tankına atın. Bu, suyun bir kısmının yerini alacak ve tankı doldurmak için gereken H2O miktarını en aza indirecektir. </vt:lpstr>
      <vt:lpstr>5.Su tasarrufu sağlayan armatürlere geçin.</vt:lpstr>
      <vt:lpstr>6.Bulaşık makinenizi yalnızca dolduğunda çalıştırın. Suyu korumak için bulaşık makinesini tamamen çöpe atmayı düşünüyorsanız, bulaşık makinenizi çalıştırmanın bulaşıklarınızı elde yıkamaktan neredeyse her zaman daha az su kullanacağını unutmayın.</vt:lpstr>
      <vt:lpstr>7.Tam dolu çamaşırları soğuk suyla yıkayın. Çoğu makinedeki soğuk su ayarı daha az su ve enerji kullandığından, soğuk suyla yıkamalara da bağlı kalmaya çalışın. </vt:lpstr>
      <vt:lpstr>8.Arabanızı yıkamaktan veya kova kullanmaktan kaçının. </vt:lpstr>
      <vt:lpstr>9.Elde bulaşık yıkarken suyun akmasına izin vermeyin.</vt:lpstr>
      <vt:lpstr>10.Düşük akışlı musluk kullanın.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DÜNYA SU GÜNÜ</dc:title>
  <dc:creator>Sony</dc:creator>
  <cp:lastModifiedBy>Sony</cp:lastModifiedBy>
  <cp:revision>14</cp:revision>
  <dcterms:created xsi:type="dcterms:W3CDTF">2021-03-20T18:25:40Z</dcterms:created>
  <dcterms:modified xsi:type="dcterms:W3CDTF">2021-03-21T09:04:25Z</dcterms:modified>
</cp:coreProperties>
</file>